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  <p:sldId id="259" r:id="rId5"/>
    <p:sldId id="261" r:id="rId6"/>
    <p:sldId id="260" r:id="rId7"/>
    <p:sldId id="263" r:id="rId8"/>
    <p:sldId id="264" r:id="rId9"/>
    <p:sldId id="296" r:id="rId10"/>
    <p:sldId id="262" r:id="rId11"/>
    <p:sldId id="265" r:id="rId12"/>
    <p:sldId id="266" r:id="rId13"/>
    <p:sldId id="267" r:id="rId14"/>
    <p:sldId id="268" r:id="rId15"/>
    <p:sldId id="270" r:id="rId16"/>
    <p:sldId id="269" r:id="rId17"/>
    <p:sldId id="271" r:id="rId18"/>
    <p:sldId id="297" r:id="rId19"/>
    <p:sldId id="272" r:id="rId20"/>
    <p:sldId id="298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2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B81108-558A-82E0-7280-A224A2A71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1D28D5-C299-881D-705A-024803425F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A451C0-175E-D6CF-7421-49E7EDF18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A3B9EC-62DA-A9D3-95D4-E26E7E17A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DB60DE-CC78-FF05-4EE3-F65C18AD5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242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24C320-D866-E520-8937-EF01567A2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92AF69-9772-0E59-4A04-82AC15ED32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C081F5-DEEE-391F-E246-3881E945A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4AB25F-629C-C0F5-A22F-89732C516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9623C9-46BF-C8B8-432A-F2F67AF52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8611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40474C6-2983-01AC-D26C-76F52E03B7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CD40A9-23B2-BFBE-0C33-1B991A3B45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CE5218-E99F-69DC-3147-CB545166E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FA97C4-59B0-9934-0ACA-2175A745D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B7263E-CBE4-2EAD-03A5-C9F57982B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34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4AAB2E-7452-057C-5BF2-B707A9A34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E43CFC-E301-13E5-C77A-9EC5514B0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9203EE-BE50-3699-A966-F317B61E8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DF7BA5-12A0-AD58-8D51-E41665AC8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15D3C4-063C-760B-34B8-C93C39A15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253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0961B2-CA10-72C5-A2CF-3963958CE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37EAD7-5998-A9D7-7C95-AE2914FB5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2378D2-9081-BF1D-90BD-9E2921070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C1E567-2308-07A3-B19A-650E6794D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61B929-C4F1-892D-57E4-686AC45D6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8113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7B14E9-5160-ADC8-F7D9-1F018B628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E7B931-2E00-5E09-948F-2F251185BA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4F3D0B-52C6-645D-2371-F8EA6E54EB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17699B-13E5-D298-9462-333D1073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BCEF17-EA1A-CBD9-E962-56F4B6C25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4B2BF6-FB67-4874-6110-96AD06B74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319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D1FD9D-37A3-7A62-F91F-2D3AC56A8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D7C65D-8B7C-F08D-887C-06CED8806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ECB882-2ADA-2799-7694-FE39FAF9B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ADF0D58-F8C4-43B4-A4AC-CF509409B5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B358B10-8D98-3208-6075-149CD065AF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7F366A4-3B11-203E-B7DE-89CAB1388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B7BCFDA-7104-6D09-0A7D-E525B1D4D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66C1144-2F78-018D-0ED5-F10BA0802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350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E21926-DE05-A7EF-273C-AE750FBCF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272819-22DA-D975-4A94-D7574567C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FA9FCC-849D-A231-D941-D61CF726A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7D175B-546B-60E5-F611-720844760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256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6DECDC-F8BC-85D5-DB71-360D74BE0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A0F486-0AD4-6EB0-1507-9222D0FD8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6FF80C-4925-E922-7888-42DCF784D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135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6C9B97-B038-4D1D-35D8-1DDBCED3A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996E97-91A9-EA67-5897-AFFC4D33F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62A543-72CF-CB64-65FE-C8FD2F0DBE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EAD5E0-DC87-B5F0-A058-D65AC0D7B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16076DC-9BF4-0EA6-4435-344315651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1EDBC1-1801-8998-8940-4C7CC1DE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376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04306-FCF7-0645-E492-8AAE2834A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E9A4138-2AC2-B368-E044-9AA613BBC0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EECE26-03E0-B96B-8155-595CD8B4F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F583467-F77C-6A59-D046-2733AB8F2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5DABB0-6063-0CC7-6046-A5600725B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DE062DD-1C00-D7B9-FE96-EC66E70AD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5588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9771E7C-DE58-C14F-A8A3-88F64850B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3FD05D-9B4E-2B57-BF05-4C454B831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24F395-2AEE-D300-2E9D-2F68CD42AB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F1CBFE-3090-44E5-9785-29D3BBE2235B}" type="datetimeFigureOut">
              <a:rPr lang="ko-KR" altLang="en-US" smtClean="0"/>
              <a:t>2024-01-30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C91BAF-5AA5-E856-EDFF-C697D487AE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AC10BC-916F-79D5-ED4D-818F6A6C19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E2876-B18E-4957-82AB-D9EC3B9C16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020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E86B98-639B-3772-D96F-0149014EC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" y="1137443"/>
            <a:ext cx="12131040" cy="2387600"/>
          </a:xfrm>
        </p:spPr>
        <p:txBody>
          <a:bodyPr>
            <a:normAutofit/>
          </a:bodyPr>
          <a:lstStyle/>
          <a:p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Image</a:t>
            </a:r>
            <a:r>
              <a:rPr lang="ko-KR" altLang="en-US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</a:t>
            </a:r>
            <a:r>
              <a:rPr lang="en-US" altLang="ko-KR" sz="44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Editing</a:t>
            </a:r>
            <a:endParaRPr lang="ko-KR" altLang="en-US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538532-744F-3FFC-8622-EA9695C38D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4480" y="4206716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sz="2000" b="1" i="1" dirty="0" err="1">
                <a:solidFill>
                  <a:schemeClr val="bg2">
                    <a:lumMod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SDEdit</a:t>
            </a:r>
            <a:endParaRPr lang="en-US" altLang="ko-KR" sz="2000" b="1" i="1" dirty="0">
              <a:solidFill>
                <a:schemeClr val="bg2">
                  <a:lumMod val="50000"/>
                </a:schemeClr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r>
              <a:rPr lang="en-US" altLang="ko-KR" sz="2000" b="1" i="1" dirty="0">
                <a:solidFill>
                  <a:schemeClr val="bg2">
                    <a:lumMod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ILVR</a:t>
            </a:r>
          </a:p>
          <a:p>
            <a:r>
              <a:rPr lang="en-US" altLang="ko-KR" sz="2000" b="1" i="1" dirty="0">
                <a:solidFill>
                  <a:schemeClr val="bg2">
                    <a:lumMod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(+RCDM)</a:t>
            </a:r>
            <a:endParaRPr lang="ko-KR" altLang="en-US" sz="2000" b="1" i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3708400"/>
            <a:ext cx="1055624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236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424FC46-7E8F-46E0-96EF-0BAB84E503FB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746760" y="1287783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Algorithm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F957D3C-B334-B0CE-3FFF-9F8A48E7C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826" y="1945907"/>
            <a:ext cx="8868094" cy="43888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08AB96-B774-6BD5-E37B-6B3BA11C1D3B}"/>
              </a:ext>
            </a:extLst>
          </p:cNvPr>
          <p:cNvSpPr txBox="1"/>
          <p:nvPr/>
        </p:nvSpPr>
        <p:spPr>
          <a:xfrm>
            <a:off x="4211320" y="3357880"/>
            <a:ext cx="501396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Noise injection for blending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02C9D4-5173-D452-1339-136D91936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033" y="3850900"/>
            <a:ext cx="8857934" cy="2704024"/>
          </a:xfrm>
          <a:prstGeom prst="rect">
            <a:avLst/>
          </a:prstGeom>
        </p:spPr>
      </p:pic>
      <p:sp>
        <p:nvSpPr>
          <p:cNvPr id="9" name="액자 8">
            <a:extLst>
              <a:ext uri="{FF2B5EF4-FFF2-40B4-BE49-F238E27FC236}">
                <a16:creationId xmlns:a16="http://schemas.microsoft.com/office/drawing/2014/main" id="{3E16A989-5AD9-F475-A022-795216E5DF3E}"/>
              </a:ext>
            </a:extLst>
          </p:cNvPr>
          <p:cNvSpPr/>
          <p:nvPr/>
        </p:nvSpPr>
        <p:spPr>
          <a:xfrm>
            <a:off x="1540826" y="3979497"/>
            <a:ext cx="3281680" cy="2641600"/>
          </a:xfrm>
          <a:prstGeom prst="frame">
            <a:avLst>
              <a:gd name="adj1" fmla="val 4517"/>
            </a:avLst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720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A722EF25-351D-4B06-D243-3D81C7400FAE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746760" y="1287783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Algorithm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F957D3C-B334-B0CE-3FFF-9F8A48E7C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826" y="1945907"/>
            <a:ext cx="8868094" cy="43888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D08AB96-B774-6BD5-E37B-6B3BA11C1D3B}"/>
              </a:ext>
            </a:extLst>
          </p:cNvPr>
          <p:cNvSpPr txBox="1"/>
          <p:nvPr/>
        </p:nvSpPr>
        <p:spPr>
          <a:xfrm>
            <a:off x="4211320" y="3357880"/>
            <a:ext cx="501396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Noise injection for blending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9E6D5C-5E22-36EF-5429-019E7FB8539D}"/>
              </a:ext>
            </a:extLst>
          </p:cNvPr>
          <p:cNvSpPr txBox="1"/>
          <p:nvPr/>
        </p:nvSpPr>
        <p:spPr>
          <a:xfrm>
            <a:off x="5511800" y="5016363"/>
            <a:ext cx="501396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Denoising (reverse process) 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D2A15E-F6E1-D6C9-433C-68D527938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633" y="-23870"/>
            <a:ext cx="6313647" cy="1927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13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66A2340-31E5-2E51-0A2D-31054031DC56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Experiments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746760" y="1287783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Stroke painting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F68FBA0-7834-512C-D665-4765A8A6AE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6695"/>
            <a:ext cx="12192000" cy="438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064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B85EB35-405D-4225-1CD1-B2E1EDFCF5AE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Experiments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746760" y="1287783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08AB96-B774-6BD5-E37B-6B3BA11C1D3B}"/>
              </a:ext>
            </a:extLst>
          </p:cNvPr>
          <p:cNvSpPr txBox="1"/>
          <p:nvPr/>
        </p:nvSpPr>
        <p:spPr>
          <a:xfrm>
            <a:off x="4211320" y="3357880"/>
            <a:ext cx="501396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Noise injection for blending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9E6D5C-5E22-36EF-5429-019E7FB8539D}"/>
              </a:ext>
            </a:extLst>
          </p:cNvPr>
          <p:cNvSpPr txBox="1"/>
          <p:nvPr/>
        </p:nvSpPr>
        <p:spPr>
          <a:xfrm>
            <a:off x="5511800" y="5016363"/>
            <a:ext cx="501396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Denoising (reverse process) 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59ADEFC-DBF1-732C-DB59-B66D091F7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687" y="2326640"/>
            <a:ext cx="8048625" cy="4038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346953-675D-71B2-465D-3091F9402836}"/>
              </a:ext>
            </a:extLst>
          </p:cNvPr>
          <p:cNvSpPr txBox="1"/>
          <p:nvPr/>
        </p:nvSpPr>
        <p:spPr>
          <a:xfrm>
            <a:off x="899160" y="1440183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Synthesis image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9712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E86B98-639B-3772-D96F-0149014EC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" y="1137443"/>
            <a:ext cx="12131040" cy="2387600"/>
          </a:xfrm>
        </p:spPr>
        <p:txBody>
          <a:bodyPr>
            <a:normAutofit/>
          </a:bodyPr>
          <a:lstStyle/>
          <a:p>
            <a:r>
              <a:rPr lang="en-US" altLang="ko-KR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ILVR: Conditioning Method for Denoising </a:t>
            </a:r>
            <a:br>
              <a:rPr lang="en-US" altLang="ko-KR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Diffusion Probabilistic Models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538532-744F-3FFC-8622-EA9695C38D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57996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sz="2000" b="1" i="1" dirty="0" err="1">
                <a:solidFill>
                  <a:schemeClr val="bg2">
                    <a:lumMod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arXiv</a:t>
            </a:r>
            <a:r>
              <a:rPr lang="en-US" altLang="ko-KR" sz="2000" b="1" i="1" dirty="0">
                <a:solidFill>
                  <a:schemeClr val="bg2">
                    <a:lumMod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2021,</a:t>
            </a:r>
            <a:r>
              <a:rPr lang="en-US" altLang="ko-KR" sz="2000" b="1" i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2000" b="1" i="1" dirty="0">
                <a:solidFill>
                  <a:srgbClr val="70757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317</a:t>
            </a:r>
            <a:r>
              <a:rPr lang="en-US" altLang="ko-KR" sz="2000" b="1" i="1" dirty="0">
                <a:solidFill>
                  <a:srgbClr val="70757A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citation</a:t>
            </a:r>
            <a:endParaRPr lang="ko-KR" altLang="en-US" sz="2000" b="1" i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3708400"/>
            <a:ext cx="1055624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D2D37F66-C3B4-0497-A193-527B58995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560" y="3891758"/>
            <a:ext cx="10414000" cy="120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265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977303C-B9B2-E2FA-10BF-FC7DC8836032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Intro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954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Objective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Generate image variation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18CA2C3-2CC0-7729-D608-6175325DE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173" y="2285645"/>
            <a:ext cx="8007668" cy="426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190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Background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954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Low frequency in image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We can make low frequency in image via low-pass filter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444D260-5936-BB1E-2F91-4D451AEE7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6316" y="2467609"/>
            <a:ext cx="5099367" cy="391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050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2AC458C-972F-CF16-EA3D-EC1A15515660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73B0D8-5E8B-B17E-33F4-83509B18E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80" y="3138470"/>
            <a:ext cx="10953750" cy="3096657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1878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Reference image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We want to generate variation of reference image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Based on low frequency information of reference image, model generates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When the model denoise, change low frequency info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E8D87-D4F3-3ECC-AB24-C49B7C682275}"/>
              </a:ext>
            </a:extLst>
          </p:cNvPr>
          <p:cNvSpPr txBox="1"/>
          <p:nvPr/>
        </p:nvSpPr>
        <p:spPr>
          <a:xfrm>
            <a:off x="9566175" y="2936614"/>
            <a:ext cx="284079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Reference image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0885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2AC458C-972F-CF16-EA3D-EC1A15515660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73B0D8-5E8B-B17E-33F4-83509B18E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80" y="3138470"/>
            <a:ext cx="10953750" cy="3096657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1878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Reference image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We want to generate variation of reference image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Based on low frequency information of reference image, model generates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When the model denoise, change low frequency info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E8D87-D4F3-3ECC-AB24-C49B7C682275}"/>
              </a:ext>
            </a:extLst>
          </p:cNvPr>
          <p:cNvSpPr txBox="1"/>
          <p:nvPr/>
        </p:nvSpPr>
        <p:spPr>
          <a:xfrm>
            <a:off x="9566175" y="2936614"/>
            <a:ext cx="284079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Reference image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CEB328-4FC6-06A8-0A81-D2C2977FE06C}"/>
              </a:ext>
            </a:extLst>
          </p:cNvPr>
          <p:cNvSpPr txBox="1"/>
          <p:nvPr/>
        </p:nvSpPr>
        <p:spPr>
          <a:xfrm>
            <a:off x="8286015" y="3982521"/>
            <a:ext cx="284079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Low-pass filter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3512E1-B68C-DE51-4E33-C33CA8F9735A}"/>
              </a:ext>
            </a:extLst>
          </p:cNvPr>
          <p:cNvSpPr txBox="1"/>
          <p:nvPr/>
        </p:nvSpPr>
        <p:spPr>
          <a:xfrm>
            <a:off x="3905986" y="3600135"/>
            <a:ext cx="284079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Denoising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3106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460FD03-CA09-FAB4-9842-BE016B142F2A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033268-C014-278A-058E-377196C7C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80" y="2138138"/>
            <a:ext cx="7078059" cy="4533513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Algorithm</a:t>
            </a:r>
          </a:p>
        </p:txBody>
      </p:sp>
      <p:sp>
        <p:nvSpPr>
          <p:cNvPr id="5" name="오른쪽 중괄호 4">
            <a:extLst>
              <a:ext uri="{FF2B5EF4-FFF2-40B4-BE49-F238E27FC236}">
                <a16:creationId xmlns:a16="http://schemas.microsoft.com/office/drawing/2014/main" id="{85691EB7-30F7-0B88-8274-53E445D53306}"/>
              </a:ext>
            </a:extLst>
          </p:cNvPr>
          <p:cNvSpPr/>
          <p:nvPr/>
        </p:nvSpPr>
        <p:spPr>
          <a:xfrm>
            <a:off x="5577840" y="2834640"/>
            <a:ext cx="223520" cy="863600"/>
          </a:xfrm>
          <a:prstGeom prst="rightBrac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501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E86B98-639B-3772-D96F-0149014EC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" y="1137443"/>
            <a:ext cx="12131040" cy="2387600"/>
          </a:xfrm>
        </p:spPr>
        <p:txBody>
          <a:bodyPr>
            <a:normAutofit/>
          </a:bodyPr>
          <a:lstStyle/>
          <a:p>
            <a:r>
              <a:rPr lang="en-US" altLang="ko-KR" sz="3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SDEdit</a:t>
            </a:r>
            <a:r>
              <a:rPr lang="en-US" altLang="ko-KR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: Guided Image Synthesis and Editing </a:t>
            </a:r>
            <a:br>
              <a:rPr lang="en-US" altLang="ko-KR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r>
              <a:rPr lang="en-US" altLang="ko-KR" sz="36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with Stochastic Differential </a:t>
            </a:r>
            <a:r>
              <a:rPr lang="en-US" altLang="ko-KR" sz="3600" dirty="0" err="1">
                <a:latin typeface="HY헤드라인M" panose="02030600000101010101" pitchFamily="18" charset="-127"/>
                <a:ea typeface="HY헤드라인M" panose="02030600000101010101" pitchFamily="18" charset="-127"/>
              </a:rPr>
              <a:t>Equstions</a:t>
            </a:r>
            <a:endParaRPr lang="ko-KR" altLang="en-US" sz="36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538532-744F-3FFC-8622-EA9695C38D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557996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sz="2000" b="1" i="1" dirty="0" err="1">
                <a:solidFill>
                  <a:schemeClr val="bg2">
                    <a:lumMod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arXiv</a:t>
            </a:r>
            <a:r>
              <a:rPr lang="en-US" altLang="ko-KR" sz="2000" b="1" i="1" dirty="0">
                <a:solidFill>
                  <a:schemeClr val="bg2">
                    <a:lumMod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2021,</a:t>
            </a:r>
            <a:r>
              <a:rPr lang="en-US" altLang="ko-KR" sz="2000" b="1" i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2000" b="1" i="1" dirty="0">
                <a:solidFill>
                  <a:srgbClr val="70757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462</a:t>
            </a:r>
            <a:r>
              <a:rPr lang="en-US" altLang="ko-KR" sz="2000" b="1" i="1" dirty="0">
                <a:solidFill>
                  <a:srgbClr val="70757A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citation</a:t>
            </a:r>
            <a:endParaRPr lang="ko-KR" altLang="en-US" sz="2000" b="1" i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3708400"/>
            <a:ext cx="1055624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0A6311BF-27BD-2255-BAC4-5CE4FCADF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310" y="3891758"/>
            <a:ext cx="7635284" cy="126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544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1460FD03-CA09-FAB4-9842-BE016B142F2A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033268-C014-278A-058E-377196C7C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80" y="2138138"/>
            <a:ext cx="7078059" cy="4533513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Algorithm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E8D87-D4F3-3ECC-AB24-C49B7C682275}"/>
              </a:ext>
            </a:extLst>
          </p:cNvPr>
          <p:cNvSpPr txBox="1"/>
          <p:nvPr/>
        </p:nvSpPr>
        <p:spPr>
          <a:xfrm>
            <a:off x="7738712" y="4591266"/>
            <a:ext cx="284079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Denoising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6591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972C19B-0BF7-735D-7FB0-041B60021AA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Algorithm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EC735A0-6402-BA3A-6A60-FE01182F9D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80" y="2138138"/>
            <a:ext cx="7078059" cy="45335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601244-0731-C7E0-5F26-627547144DC5}"/>
              </a:ext>
            </a:extLst>
          </p:cNvPr>
          <p:cNvSpPr txBox="1"/>
          <p:nvPr/>
        </p:nvSpPr>
        <p:spPr>
          <a:xfrm>
            <a:off x="7738712" y="4591266"/>
            <a:ext cx="284079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Denoising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3E519E-CA96-A11C-B9AB-39B6DC4445B8}"/>
              </a:ext>
            </a:extLst>
          </p:cNvPr>
          <p:cNvSpPr txBox="1"/>
          <p:nvPr/>
        </p:nvSpPr>
        <p:spPr>
          <a:xfrm>
            <a:off x="7738712" y="5034021"/>
            <a:ext cx="3878981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Add noise to reference image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74668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EA5F987-C29C-13DA-8B88-2E4CA36D5EF9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Algorithm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E8D87-D4F3-3ECC-AB24-C49B7C682275}"/>
              </a:ext>
            </a:extLst>
          </p:cNvPr>
          <p:cNvSpPr txBox="1"/>
          <p:nvPr/>
        </p:nvSpPr>
        <p:spPr>
          <a:xfrm>
            <a:off x="7895940" y="4586094"/>
            <a:ext cx="284079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Denoising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3E519E-CA96-A11C-B9AB-39B6DC4445B8}"/>
              </a:ext>
            </a:extLst>
          </p:cNvPr>
          <p:cNvSpPr txBox="1"/>
          <p:nvPr/>
        </p:nvSpPr>
        <p:spPr>
          <a:xfrm>
            <a:off x="7895939" y="4934020"/>
            <a:ext cx="3878981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Add noise to reference image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D49654-7E88-EAD1-DB7F-B31E57C84245}"/>
              </a:ext>
            </a:extLst>
          </p:cNvPr>
          <p:cNvSpPr txBox="1"/>
          <p:nvPr/>
        </p:nvSpPr>
        <p:spPr>
          <a:xfrm>
            <a:off x="7895939" y="5387255"/>
            <a:ext cx="39752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Replace low frequency in image being created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9112F40-7E1E-BE46-E010-AD2BD701D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880" y="2138138"/>
            <a:ext cx="7078059" cy="453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4461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4851607-212F-188E-81AA-19FAE65C3FBE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Algorithm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E8D87-D4F3-3ECC-AB24-C49B7C682275}"/>
              </a:ext>
            </a:extLst>
          </p:cNvPr>
          <p:cNvSpPr txBox="1"/>
          <p:nvPr/>
        </p:nvSpPr>
        <p:spPr>
          <a:xfrm>
            <a:off x="7441264" y="4626360"/>
            <a:ext cx="4933616" cy="141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2000" b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Based on low frequency information of reference image, model generates</a:t>
            </a:r>
            <a:endParaRPr lang="ko-KR" altLang="en-US" sz="2000" b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AD6258A-7168-CE7D-1308-48CD68107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1309" y="1214387"/>
            <a:ext cx="1533525" cy="338137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C71DF2A-C099-6B2F-846E-001E876D9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880" y="2138138"/>
            <a:ext cx="7078059" cy="453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7152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E046A06-E1DC-36DD-E218-36E8F30E3EDF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/>
              <p:nvPr/>
            </p:nvSpPr>
            <p:spPr>
              <a:xfrm>
                <a:off x="817880" y="1330960"/>
                <a:ext cx="10556240" cy="14163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Hyper-parameter</a:t>
                </a:r>
              </a:p>
              <a:p>
                <a:pPr marL="800100" lvl="1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2000" dirty="0" err="1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Downsampling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𝑁</m:t>
                    </m:r>
                  </m:oMath>
                </a14:m>
                <a:endParaRPr lang="en-US" altLang="ko-KR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2000" b="0" dirty="0"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If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𝑁</m:t>
                    </m:r>
                  </m:oMath>
                </a14:m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is large, a log of information in the reference image is lost</a:t>
                </a:r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880" y="1330960"/>
                <a:ext cx="10556240" cy="1416350"/>
              </a:xfrm>
              <a:prstGeom prst="rect">
                <a:avLst/>
              </a:prstGeom>
              <a:blipFill>
                <a:blip r:embed="rId2"/>
                <a:stretch>
                  <a:fillRect l="-520" b="-64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B6DB5E1C-76A3-C070-52E9-9B7ED6D09D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3372" y="2921209"/>
            <a:ext cx="8089855" cy="3500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0569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25C4BD95-6B38-59A8-621B-F301BE78D044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Experiments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746760" y="1287783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Unseen domain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84DEE75-2A4E-2346-F077-97A80B2E3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" y="2465972"/>
            <a:ext cx="12106275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7133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8A1AFFC-75A7-1DFF-1923-F12DB976D892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Experiments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/>
              <p:nvPr/>
            </p:nvSpPr>
            <p:spPr>
              <a:xfrm>
                <a:off x="746760" y="1287783"/>
                <a:ext cx="10556240" cy="9546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Unseen domain</a:t>
                </a:r>
              </a:p>
              <a:p>
                <a:pPr marL="800100" lvl="1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Realistic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→ </m:t>
                    </m:r>
                  </m:oMath>
                </a14:m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portrait</a:t>
                </a:r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760" y="1287783"/>
                <a:ext cx="10556240" cy="954685"/>
              </a:xfrm>
              <a:prstGeom prst="rect">
                <a:avLst/>
              </a:prstGeom>
              <a:blipFill>
                <a:blip r:embed="rId2"/>
                <a:stretch>
                  <a:fillRect l="-520" b="-1019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그림 5">
            <a:extLst>
              <a:ext uri="{FF2B5EF4-FFF2-40B4-BE49-F238E27FC236}">
                <a16:creationId xmlns:a16="http://schemas.microsoft.com/office/drawing/2014/main" id="{32792519-659B-EE43-2C32-67B2F7129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" y="3220803"/>
            <a:ext cx="11953875" cy="159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0722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3E37166-1F76-EC6B-1AF3-B0BFDEEFD0DC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Experiments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/>
              <p:nvPr/>
            </p:nvSpPr>
            <p:spPr>
              <a:xfrm>
                <a:off x="746760" y="1287783"/>
                <a:ext cx="10556240" cy="9546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Unseen domain</a:t>
                </a:r>
              </a:p>
              <a:p>
                <a:pPr marL="800100" lvl="1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Any animal </a:t>
                </a:r>
                <a14:m>
                  <m:oMath xmlns:m="http://schemas.openxmlformats.org/officeDocument/2006/math"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→ </m:t>
                    </m:r>
                  </m:oMath>
                </a14:m>
                <a:r>
                  <a:rPr lang="ko-KR" altLang="en-US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</a:t>
                </a: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Dog</a:t>
                </a:r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6760" y="1287783"/>
                <a:ext cx="10556240" cy="954685"/>
              </a:xfrm>
              <a:prstGeom prst="rect">
                <a:avLst/>
              </a:prstGeom>
              <a:blipFill>
                <a:blip r:embed="rId2"/>
                <a:stretch>
                  <a:fillRect l="-520" b="-1019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7DA6CE02-E540-AF5A-7086-B76752DB7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445" y="2354280"/>
            <a:ext cx="1205865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6874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E86B98-639B-3772-D96F-0149014EC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" y="1137443"/>
            <a:ext cx="12131040" cy="2387600"/>
          </a:xfrm>
        </p:spPr>
        <p:txBody>
          <a:bodyPr>
            <a:normAutofit/>
          </a:bodyPr>
          <a:lstStyle/>
          <a:p>
            <a:r>
              <a:rPr lang="en-US" altLang="ko-KR" sz="32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RCDM: High Fidelity Visualization of What Your Self-Supervised Representation Knows About</a:t>
            </a:r>
            <a:endParaRPr lang="ko-KR" altLang="en-US" sz="32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538532-744F-3FFC-8622-EA9695C38D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0960" y="5547836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sz="2000" b="1" i="1" dirty="0" err="1">
                <a:solidFill>
                  <a:schemeClr val="bg2">
                    <a:lumMod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arXiv</a:t>
            </a:r>
            <a:r>
              <a:rPr lang="en-US" altLang="ko-KR" sz="2000" b="1" i="1" dirty="0">
                <a:solidFill>
                  <a:schemeClr val="bg2">
                    <a:lumMod val="50000"/>
                  </a:schemeClr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, 2021,</a:t>
            </a:r>
            <a:r>
              <a:rPr lang="en-US" altLang="ko-KR" sz="2000" b="1" i="1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2000" b="1" i="1" dirty="0">
                <a:solidFill>
                  <a:srgbClr val="70757A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34</a:t>
            </a:r>
            <a:r>
              <a:rPr lang="en-US" altLang="ko-KR" sz="2000" b="1" i="1" dirty="0">
                <a:solidFill>
                  <a:srgbClr val="70757A"/>
                </a:solidFill>
                <a:effectLst/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citation</a:t>
            </a:r>
            <a:endParaRPr lang="ko-KR" altLang="en-US" sz="2000" b="1" i="1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89DF193-A687-97D9-F5FE-ABF45CCBF2F4}"/>
              </a:ext>
            </a:extLst>
          </p:cNvPr>
          <p:cNvCxnSpPr/>
          <p:nvPr/>
        </p:nvCxnSpPr>
        <p:spPr>
          <a:xfrm>
            <a:off x="817880" y="3708400"/>
            <a:ext cx="1055624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6F4B7E4A-8C6A-38AF-F0FD-47F364125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900" y="3932398"/>
            <a:ext cx="3124200" cy="119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4603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977303C-B9B2-E2FA-10BF-FC7DC8836032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Intro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954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Objective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Visualization of self-supervised representations 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3D9780F-209A-7916-D079-BF896AEA8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45" y="2936240"/>
            <a:ext cx="10734675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743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49510464-5056-EA85-EDF2-4814A9A55EFE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Intro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141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Problem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Hand-drawn colored strokes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Synthesis image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45BF44B-6D46-8615-D719-1722D97B3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117600"/>
            <a:ext cx="5304220" cy="308232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565C8E8-BAF9-8B13-E471-C25199F30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6850" y="4360227"/>
            <a:ext cx="9258300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4650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Background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141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Self-supervised learning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First: train backbone (</a:t>
            </a:r>
            <a:r>
              <a:rPr lang="en-US" altLang="ko-KR" sz="20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resnet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50/</a:t>
            </a:r>
            <a:r>
              <a:rPr lang="en-US" altLang="ko-KR" sz="20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ViT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) + projector (small NLP)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Second: discard projector and use backbone network </a:t>
            </a:r>
          </a:p>
        </p:txBody>
      </p:sp>
      <p:pic>
        <p:nvPicPr>
          <p:cNvPr id="1026" name="Picture 2" descr="The Illustrated SimCLR Framework">
            <a:extLst>
              <a:ext uri="{FF2B5EF4-FFF2-40B4-BE49-F238E27FC236}">
                <a16:creationId xmlns:a16="http://schemas.microsoft.com/office/drawing/2014/main" id="{6683F58D-3182-EEE3-8903-BEB023DF7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0095" y="2976213"/>
            <a:ext cx="7867650" cy="378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0A080215-1FA5-E91B-8641-24E11FAEA157}"/>
              </a:ext>
            </a:extLst>
          </p:cNvPr>
          <p:cNvCxnSpPr/>
          <p:nvPr/>
        </p:nvCxnSpPr>
        <p:spPr>
          <a:xfrm flipV="1">
            <a:off x="9692640" y="3302000"/>
            <a:ext cx="205105" cy="82296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01D11A5B-182D-EA70-1638-B763DDFF0165}"/>
              </a:ext>
            </a:extLst>
          </p:cNvPr>
          <p:cNvCxnSpPr>
            <a:cxnSpLocks/>
          </p:cNvCxnSpPr>
          <p:nvPr/>
        </p:nvCxnSpPr>
        <p:spPr>
          <a:xfrm flipV="1">
            <a:off x="4003040" y="3220720"/>
            <a:ext cx="5476240" cy="49276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FEF3AA3-9B1B-4D31-5443-BC2CDEEBFFA7}"/>
              </a:ext>
            </a:extLst>
          </p:cNvPr>
          <p:cNvSpPr txBox="1"/>
          <p:nvPr/>
        </p:nvSpPr>
        <p:spPr>
          <a:xfrm>
            <a:off x="9479280" y="2778145"/>
            <a:ext cx="1760397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Invariance</a:t>
            </a:r>
          </a:p>
        </p:txBody>
      </p:sp>
    </p:spTree>
    <p:extLst>
      <p:ext uri="{BB962C8B-B14F-4D97-AF65-F5344CB8AC3E}">
        <p14:creationId xmlns:p14="http://schemas.microsoft.com/office/powerpoint/2010/main" val="14837289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DC31D1A-60D0-50DC-B7BA-9FAADE9B7CD6}"/>
              </a:ext>
            </a:extLst>
          </p:cNvPr>
          <p:cNvSpPr/>
          <p:nvPr/>
        </p:nvSpPr>
        <p:spPr>
          <a:xfrm>
            <a:off x="1696720" y="1280072"/>
            <a:ext cx="8544560" cy="141635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1844040" y="1214387"/>
            <a:ext cx="10556240" cy="141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What information does the learned representation contain?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Why do we use representations at backbone level?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Is self-supervised learning really invariant to data augmentation?</a:t>
            </a:r>
          </a:p>
        </p:txBody>
      </p:sp>
      <p:pic>
        <p:nvPicPr>
          <p:cNvPr id="1026" name="Picture 2" descr="The Illustrated SimCLR Framework">
            <a:extLst>
              <a:ext uri="{FF2B5EF4-FFF2-40B4-BE49-F238E27FC236}">
                <a16:creationId xmlns:a16="http://schemas.microsoft.com/office/drawing/2014/main" id="{6683F58D-3182-EEE3-8903-BEB023DF7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0895" y="2910485"/>
            <a:ext cx="7867650" cy="3781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4753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141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RCDM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Iteratively sampling via diffusion models given representation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Assume that what is commonly found is encoded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008188-0FD3-E923-5AC9-3DFBE3BED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8493" y="2747310"/>
            <a:ext cx="6018213" cy="395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6261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3263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Visualization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Diffusion model</a:t>
            </a:r>
          </a:p>
          <a:p>
            <a:pPr marL="1371600" lvl="2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High-quality samples</a:t>
            </a:r>
          </a:p>
          <a:p>
            <a:pPr marL="1371600" lvl="2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Samples are faithful: </a:t>
            </a:r>
            <a:b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</a:b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diffusion model is suitable for receiving </a:t>
            </a:r>
            <a:r>
              <a:rPr lang="en-US" altLang="ko-KR" sz="2000" dirty="0">
                <a:solidFill>
                  <a:schemeClr val="accent2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large vector representations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as a condition; create by reflecting </a:t>
            </a:r>
            <a:r>
              <a:rPr lang="en-US" altLang="ko-KR" sz="2000" dirty="0">
                <a:solidFill>
                  <a:schemeClr val="accent2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the condition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well</a:t>
            </a:r>
          </a:p>
          <a:p>
            <a:pPr marL="1371600" lvl="2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GAN is unstable and has mode collapse</a:t>
            </a:r>
          </a:p>
        </p:txBody>
      </p:sp>
    </p:spTree>
    <p:extLst>
      <p:ext uri="{BB962C8B-B14F-4D97-AF65-F5344CB8AC3E}">
        <p14:creationId xmlns:p14="http://schemas.microsoft.com/office/powerpoint/2010/main" val="26820217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954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Setting: ImageNet | </a:t>
            </a:r>
            <a:r>
              <a:rPr lang="en-US" altLang="ko-KR" sz="2000" dirty="0" err="1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ResNet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50 | Dino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(a): In-distribution, (b): Out of distribution, (c): Linear Interpolation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F63F3F1-68F8-F75E-18A6-1DF8F87C8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115" y="2501335"/>
            <a:ext cx="7136765" cy="4162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4051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4E1ED3-AD98-955B-3A5F-8F61E2183F78}"/>
              </a:ext>
            </a:extLst>
          </p:cNvPr>
          <p:cNvSpPr txBox="1"/>
          <p:nvPr/>
        </p:nvSpPr>
        <p:spPr>
          <a:xfrm>
            <a:off x="817880" y="133096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What information does the learned representation contain?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A287485-AA39-B2AC-9D0D-1EC73DAE5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680" y="2082248"/>
            <a:ext cx="8539480" cy="4262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310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4E1ED3-AD98-955B-3A5F-8F61E2183F78}"/>
              </a:ext>
            </a:extLst>
          </p:cNvPr>
          <p:cNvSpPr txBox="1"/>
          <p:nvPr/>
        </p:nvSpPr>
        <p:spPr>
          <a:xfrm>
            <a:off x="817880" y="133096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What information does the learned representation contain?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7A59B19-AE84-5D7F-747C-3E575B4FB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560" y="1985023"/>
            <a:ext cx="7802880" cy="453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2583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4E1ED3-AD98-955B-3A5F-8F61E2183F78}"/>
              </a:ext>
            </a:extLst>
          </p:cNvPr>
          <p:cNvSpPr txBox="1"/>
          <p:nvPr/>
        </p:nvSpPr>
        <p:spPr>
          <a:xfrm>
            <a:off x="817880" y="1330960"/>
            <a:ext cx="10556240" cy="1416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What information does the learned representation contain?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Backbone representation: contains detailed information on the input image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Projector representation: only contains global information</a:t>
            </a:r>
          </a:p>
        </p:txBody>
      </p:sp>
    </p:spTree>
    <p:extLst>
      <p:ext uri="{BB962C8B-B14F-4D97-AF65-F5344CB8AC3E}">
        <p14:creationId xmlns:p14="http://schemas.microsoft.com/office/powerpoint/2010/main" val="8479704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4E1ED3-AD98-955B-3A5F-8F61E2183F78}"/>
              </a:ext>
            </a:extLst>
          </p:cNvPr>
          <p:cNvSpPr txBox="1"/>
          <p:nvPr/>
        </p:nvSpPr>
        <p:spPr>
          <a:xfrm>
            <a:off x="817880" y="1330960"/>
            <a:ext cx="10556240" cy="1878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What information does the learned representation contain?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Backbone representation: </a:t>
            </a:r>
            <a:r>
              <a:rPr lang="en-US" altLang="ko-KR" sz="2000" dirty="0">
                <a:solidFill>
                  <a:schemeClr val="accent2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contains detailed information on the input image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Projector representation: only contains global information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Why do we use representations at backbone level?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6952063-229B-BDC9-A2EE-FAB8E402A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280" y="4013835"/>
            <a:ext cx="10001250" cy="139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9742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Is self-supervised learning really invariant to data augmentation?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82889EA-5582-A5F0-9ED3-E497237EE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921" y="1823980"/>
            <a:ext cx="8209280" cy="481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211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389C603-EF45-13D2-249E-34B631AAD55E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Related Work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2801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GAN-based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Conditional GAN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GAN inversion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Require additional dataset/loss function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In this paper, there are no additional dataset/loss function</a:t>
            </a:r>
          </a:p>
        </p:txBody>
      </p:sp>
    </p:spTree>
    <p:extLst>
      <p:ext uri="{BB962C8B-B14F-4D97-AF65-F5344CB8AC3E}">
        <p14:creationId xmlns:p14="http://schemas.microsoft.com/office/powerpoint/2010/main" val="13319666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Is self-supervised learning really invariant to data augmentation?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107F12D-F462-D714-5061-EAE6F85E1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860" y="1925084"/>
            <a:ext cx="8221980" cy="4742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4074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18780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Is self-supervised learning really invariant to data augmentation?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Backbone representation: not invariant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Projector representation: invariant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42902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411480" y="1229894"/>
            <a:ext cx="10556240" cy="954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Robustness against adversarial attack</a:t>
            </a: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Use Fast Gradient Sign attacks (FGSM)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76C908-42E9-D718-9FB2-B63919960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300" y="2338710"/>
            <a:ext cx="8110220" cy="417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29569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B2E644F-F1DF-A8A9-5111-DA8F91FDB931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Conclusion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CB2E19C9-E2EB-CF2F-F606-853934B431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968843"/>
              </p:ext>
            </p:extLst>
          </p:nvPr>
        </p:nvGraphicFramePr>
        <p:xfrm>
          <a:off x="706120" y="2809241"/>
          <a:ext cx="10779759" cy="212852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3593253">
                  <a:extLst>
                    <a:ext uri="{9D8B030D-6E8A-4147-A177-3AD203B41FA5}">
                      <a16:colId xmlns:a16="http://schemas.microsoft.com/office/drawing/2014/main" val="1760620574"/>
                    </a:ext>
                  </a:extLst>
                </a:gridCol>
                <a:gridCol w="3593253">
                  <a:extLst>
                    <a:ext uri="{9D8B030D-6E8A-4147-A177-3AD203B41FA5}">
                      <a16:colId xmlns:a16="http://schemas.microsoft.com/office/drawing/2014/main" val="2440140840"/>
                    </a:ext>
                  </a:extLst>
                </a:gridCol>
                <a:gridCol w="3593253">
                  <a:extLst>
                    <a:ext uri="{9D8B030D-6E8A-4147-A177-3AD203B41FA5}">
                      <a16:colId xmlns:a16="http://schemas.microsoft.com/office/drawing/2014/main" val="2798018250"/>
                    </a:ext>
                  </a:extLst>
                </a:gridCol>
              </a:tblGrid>
              <a:tr h="908733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Information about input image</a:t>
                      </a:r>
                      <a:endParaRPr lang="ko-KR" altLang="en-US" b="1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Invariance to Data augmentation</a:t>
                      </a:r>
                      <a:endParaRPr lang="ko-KR" altLang="en-US" b="1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1640729"/>
                  </a:ext>
                </a:extLst>
              </a:tr>
              <a:tr h="69329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Backbone</a:t>
                      </a:r>
                      <a:endParaRPr lang="ko-KR" altLang="en-US" b="1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Global + Detailed information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Not invariance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0738786"/>
                  </a:ext>
                </a:extLst>
              </a:tr>
              <a:tr h="52648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Projector</a:t>
                      </a:r>
                      <a:endParaRPr lang="ko-KR" altLang="en-US" b="1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Global information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invariance</a:t>
                      </a:r>
                      <a:endParaRPr lang="ko-KR" altLang="en-US" dirty="0">
                        <a:latin typeface="함초롬돋움" panose="020B0604000101010101" pitchFamily="50" charset="-127"/>
                        <a:ea typeface="함초롬돋움" panose="020B0604000101010101" pitchFamily="50" charset="-127"/>
                        <a:cs typeface="함초롬돋움" panose="020B0604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8553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351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D99A4358-AEED-AA8B-B84B-D9EFF0445A34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Background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2801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Diffusion models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Forward process: add noise | Reverse process: remove noise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 diffusion models was trained by cat images, models generate cat images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In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other</a:t>
            </a:r>
            <a:r>
              <a:rPr lang="ko-KR" altLang="en-US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words, diffusion models have the ability to generate from a trained distribution (e.g., cat)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1026" name="Picture 2" descr="Improving Diffusion Models as an Alternative To GANs, Part 1 | NVIDIA  Technical Blog">
            <a:extLst>
              <a:ext uri="{FF2B5EF4-FFF2-40B4-BE49-F238E27FC236}">
                <a16:creationId xmlns:a16="http://schemas.microsoft.com/office/drawing/2014/main" id="{570E85EC-AE40-A7E8-3129-6F364E2098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9453" y="3891781"/>
            <a:ext cx="5279163" cy="2966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D9CA31-34E4-F9EE-D827-9CD8DA77F2B5}"/>
              </a:ext>
            </a:extLst>
          </p:cNvPr>
          <p:cNvSpPr txBox="1"/>
          <p:nvPr/>
        </p:nvSpPr>
        <p:spPr>
          <a:xfrm>
            <a:off x="4079240" y="4030444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Forward process (add noise)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158E8B-1111-4EB8-985B-B0FD529A9C49}"/>
              </a:ext>
            </a:extLst>
          </p:cNvPr>
          <p:cNvSpPr txBox="1"/>
          <p:nvPr/>
        </p:nvSpPr>
        <p:spPr>
          <a:xfrm>
            <a:off x="4079240" y="587997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Reverse process (remove noise)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9951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2B61166-9591-2684-0FBF-DB6364F591B5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65F8572-E40B-F12E-444A-BC6B2BC01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662" y="3438525"/>
            <a:ext cx="10734675" cy="3419475"/>
          </a:xfrm>
          <a:prstGeom prst="rect">
            <a:avLst/>
          </a:prstGeom>
        </p:spPr>
      </p:pic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817880" y="1330960"/>
            <a:ext cx="10556240" cy="2339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Using noise perturbation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Blend stroke painting distribution and natural image distribution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If there is enough noise in stroke painting, diffusion models doesn’t know where this image comes from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Pre-trained diffusion models have the capability of generating natural images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4FC3AED4-7433-0AC6-5A46-FD457F247667}"/>
              </a:ext>
            </a:extLst>
          </p:cNvPr>
          <p:cNvCxnSpPr/>
          <p:nvPr/>
        </p:nvCxnSpPr>
        <p:spPr>
          <a:xfrm>
            <a:off x="2032000" y="6370320"/>
            <a:ext cx="1320800" cy="0"/>
          </a:xfrm>
          <a:prstGeom prst="straightConnector1">
            <a:avLst/>
          </a:prstGeom>
          <a:ln w="57150">
            <a:prstDash val="dashDot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1E78C6C3-49E4-337F-57E6-29AF3BF7692D}"/>
              </a:ext>
            </a:extLst>
          </p:cNvPr>
          <p:cNvCxnSpPr>
            <a:cxnSpLocks/>
          </p:cNvCxnSpPr>
          <p:nvPr/>
        </p:nvCxnSpPr>
        <p:spPr>
          <a:xfrm flipH="1">
            <a:off x="3749040" y="6350000"/>
            <a:ext cx="6659880" cy="0"/>
          </a:xfrm>
          <a:prstGeom prst="straightConnector1">
            <a:avLst/>
          </a:prstGeom>
          <a:ln w="57150">
            <a:prstDash val="dashDot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655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A0CBD62-FFDE-6890-A0C0-E8E1D54F8262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/>
              <p:nvPr/>
            </p:nvSpPr>
            <p:spPr>
              <a:xfrm>
                <a:off x="817880" y="1330960"/>
                <a:ext cx="10556240" cy="14163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Hyper-parameter</a:t>
                </a:r>
              </a:p>
              <a:p>
                <a:pPr marL="800100" lvl="1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How much noise should I give to the image</a:t>
                </a:r>
              </a:p>
              <a:p>
                <a:pPr marL="800100" lvl="1" indent="-342900">
                  <a:lnSpc>
                    <a:spcPct val="150000"/>
                  </a:lnSpc>
                  <a:buFont typeface="Wingdings" panose="05000000000000000000" pitchFamily="2" charset="2"/>
                  <a:buChar char="§"/>
                </a:pPr>
                <a:r>
                  <a:rPr lang="en-US" altLang="ko-KR" sz="200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Time step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𝑡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0</m:t>
                        </m:r>
                      </m:sub>
                    </m:sSub>
                  </m:oMath>
                </a14:m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880" y="1330960"/>
                <a:ext cx="10556240" cy="1416350"/>
              </a:xfrm>
              <a:prstGeom prst="rect">
                <a:avLst/>
              </a:prstGeom>
              <a:blipFill>
                <a:blip r:embed="rId2"/>
                <a:stretch>
                  <a:fillRect l="-520" b="-6438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2" descr="Improving Diffusion Models as an Alternative To GANs, Part 1 | NVIDIA  Technical Blog">
            <a:extLst>
              <a:ext uri="{FF2B5EF4-FFF2-40B4-BE49-F238E27FC236}">
                <a16:creationId xmlns:a16="http://schemas.microsoft.com/office/drawing/2014/main" id="{9A6E65AD-C2FD-BD00-20B5-DB292A926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9773" y="3251701"/>
            <a:ext cx="5279163" cy="2966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6E8D87-D4F3-3ECC-AB24-C49B7C682275}"/>
              </a:ext>
            </a:extLst>
          </p:cNvPr>
          <p:cNvSpPr txBox="1"/>
          <p:nvPr/>
        </p:nvSpPr>
        <p:spPr>
          <a:xfrm>
            <a:off x="4221480" y="342900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Forward process (add noise)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66B6B2-5D36-1D56-F29A-FA830B66CFD2}"/>
              </a:ext>
            </a:extLst>
          </p:cNvPr>
          <p:cNvSpPr txBox="1"/>
          <p:nvPr/>
        </p:nvSpPr>
        <p:spPr>
          <a:xfrm>
            <a:off x="4018280" y="5280530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Reverse process (remove noise)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5E9B622-8AE1-301A-0D83-45E047B0EA1B}"/>
                  </a:ext>
                </a:extLst>
              </p:cNvPr>
              <p:cNvSpPr txBox="1"/>
              <p:nvPr/>
            </p:nvSpPr>
            <p:spPr>
              <a:xfrm>
                <a:off x="6888480" y="5609108"/>
                <a:ext cx="2016760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  <a:ea typeface="함초롬돋움" panose="020B0604000101010101" pitchFamily="50" charset="-127"/>
                              <a:cs typeface="함초롬돋움" panose="020B0604000101010101" pitchFamily="50" charset="-127"/>
                            </a:rPr>
                          </m:ctrlPr>
                        </m:sSub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  <a:ea typeface="함초롬돋움" panose="020B0604000101010101" pitchFamily="50" charset="-127"/>
                              <a:cs typeface="함초롬돋움" panose="020B0604000101010101" pitchFamily="50" charset="-127"/>
                            </a:rPr>
                            <m:t>𝑡</m:t>
                          </m:r>
                        </m:e>
                        <m:sub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  <a:ea typeface="함초롬돋움" panose="020B0604000101010101" pitchFamily="50" charset="-127"/>
                              <a:cs typeface="함초롬돋움" panose="020B0604000101010101" pitchFamily="50" charset="-127"/>
                            </a:rPr>
                            <m:t>0</m:t>
                          </m:r>
                        </m:sub>
                      </m:sSub>
                      <m:r>
                        <a:rPr lang="en-US" altLang="ko-KR" sz="2000" b="0" i="1" smtClean="0">
                          <a:latin typeface="Cambria Math" panose="02040503050406030204" pitchFamily="18" charset="0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m:t>=1</m:t>
                      </m:r>
                    </m:oMath>
                  </m:oMathPara>
                </a14:m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85E9B622-8AE1-301A-0D83-45E047B0EA1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88480" y="5609108"/>
                <a:ext cx="2016760" cy="55399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8BA0F6D-B5FA-1F0B-364F-18BD8C0BD9BE}"/>
                  </a:ext>
                </a:extLst>
              </p:cNvPr>
              <p:cNvSpPr txBox="1"/>
              <p:nvPr/>
            </p:nvSpPr>
            <p:spPr>
              <a:xfrm>
                <a:off x="3009900" y="5609108"/>
                <a:ext cx="2016760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b="0" i="1" smtClean="0">
                              <a:latin typeface="Cambria Math" panose="02040503050406030204" pitchFamily="18" charset="0"/>
                              <a:ea typeface="함초롬돋움" panose="020B0604000101010101" pitchFamily="50" charset="-127"/>
                              <a:cs typeface="함초롬돋움" panose="020B0604000101010101" pitchFamily="50" charset="-127"/>
                            </a:rPr>
                          </m:ctrlPr>
                        </m:sSubPr>
                        <m:e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  <a:ea typeface="함초롬돋움" panose="020B0604000101010101" pitchFamily="50" charset="-127"/>
                              <a:cs typeface="함초롬돋움" panose="020B0604000101010101" pitchFamily="50" charset="-127"/>
                            </a:rPr>
                            <m:t>𝑡</m:t>
                          </m:r>
                        </m:e>
                        <m:sub>
                          <m:r>
                            <a:rPr lang="en-US" altLang="ko-KR" sz="2000" b="0" i="1" smtClean="0">
                              <a:latin typeface="Cambria Math" panose="02040503050406030204" pitchFamily="18" charset="0"/>
                              <a:ea typeface="함초롬돋움" panose="020B0604000101010101" pitchFamily="50" charset="-127"/>
                              <a:cs typeface="함초롬돋움" panose="020B0604000101010101" pitchFamily="50" charset="-127"/>
                            </a:rPr>
                            <m:t>0</m:t>
                          </m:r>
                        </m:sub>
                      </m:sSub>
                      <m:r>
                        <a:rPr lang="en-US" altLang="ko-KR" sz="2000" b="0" i="1" smtClean="0">
                          <a:latin typeface="Cambria Math" panose="02040503050406030204" pitchFamily="18" charset="0"/>
                          <a:ea typeface="함초롬돋움" panose="020B0604000101010101" pitchFamily="50" charset="-127"/>
                          <a:cs typeface="함초롬돋움" panose="020B0604000101010101" pitchFamily="50" charset="-127"/>
                        </a:rPr>
                        <m:t>=0</m:t>
                      </m:r>
                    </m:oMath>
                  </m:oMathPara>
                </a14:m>
                <a:endParaRPr lang="ko-KR" altLang="en-US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8BA0F6D-B5FA-1F0B-364F-18BD8C0BD9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09900" y="5609108"/>
                <a:ext cx="2016760" cy="553998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27764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5B872F6A-BB9A-51EF-56CE-E63CE389820A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/>
              <p:nvPr/>
            </p:nvSpPr>
            <p:spPr>
              <a:xfrm>
                <a:off x="817880" y="1330960"/>
                <a:ext cx="10556240" cy="18780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0" i="1" dirty="0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𝑡</m:t>
                        </m:r>
                      </m:e>
                      <m:sub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0</m:t>
                        </m:r>
                      </m:sub>
                    </m:sSub>
                  </m:oMath>
                </a14:m>
                <a:endParaRPr lang="en-US" altLang="ko-KR" sz="2000" dirty="0"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  <a:p>
                <a:pPr marL="742950" lvl="1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𝑡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0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→0: </m:t>
                    </m:r>
                  </m:oMath>
                </a14:m>
                <a:r>
                  <a:rPr lang="en-US" altLang="ko-KR" sz="2000" b="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no change,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</m:ctrlPr>
                      </m:sSub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𝑡</m:t>
                        </m:r>
                      </m:e>
                      <m:sub>
                        <m:r>
                          <a:rPr lang="en-US" altLang="ko-KR" sz="2000" b="0" i="1" smtClean="0">
                            <a:latin typeface="Cambria Math" panose="02040503050406030204" pitchFamily="18" charset="0"/>
                            <a:ea typeface="함초롬돋움" panose="020B0604000101010101" pitchFamily="50" charset="-127"/>
                            <a:cs typeface="함초롬돋움" panose="020B0604000101010101" pitchFamily="50" charset="-127"/>
                          </a:rPr>
                          <m:t>0</m:t>
                        </m:r>
                      </m:sub>
                    </m:sSub>
                    <m:r>
                      <a:rPr lang="en-US" altLang="ko-KR" sz="2000" b="0" i="1" smtClean="0"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 →1:</m:t>
                    </m:r>
                  </m:oMath>
                </a14:m>
                <a:r>
                  <a:rPr lang="en-US" altLang="ko-KR" sz="2000" b="0" dirty="0"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 a log of changes</a:t>
                </a:r>
                <a:endParaRPr lang="en-US" altLang="ko-KR" sz="2000" dirty="0">
                  <a:solidFill>
                    <a:schemeClr val="accent1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solidFill>
                      <a:schemeClr val="accent1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KID: the lower the better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ko-KR" sz="2000" b="0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vs</m:t>
                    </m:r>
                    <m:r>
                      <a:rPr lang="en-US" altLang="ko-KR" sz="2000" b="0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 </m:t>
                    </m:r>
                    <m:r>
                      <m:rPr>
                        <m:sty m:val="p"/>
                      </m:rPr>
                      <a:rPr lang="en-US" altLang="ko-KR" sz="2000" b="0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natural</m:t>
                    </m:r>
                    <m:r>
                      <a:rPr lang="en-US" altLang="ko-KR" sz="2000" b="0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 </m:t>
                    </m:r>
                    <m:r>
                      <m:rPr>
                        <m:sty m:val="p"/>
                      </m:rPr>
                      <a:rPr lang="en-US" altLang="ko-KR" sz="2000" b="0" i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함초롬돋움" panose="020B0604000101010101" pitchFamily="50" charset="-127"/>
                        <a:cs typeface="함초롬돋움" panose="020B0604000101010101" pitchFamily="50" charset="-127"/>
                      </a:rPr>
                      <m:t>images</m:t>
                    </m:r>
                  </m:oMath>
                </a14:m>
                <a:r>
                  <a:rPr lang="en-US" altLang="ko-KR" sz="2000" b="0" dirty="0">
                    <a:solidFill>
                      <a:schemeClr val="accent1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)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2000" dirty="0">
                    <a:solidFill>
                      <a:schemeClr val="accent2"/>
                    </a:solidFill>
                    <a:latin typeface="함초롬돋움" panose="020B0604000101010101" pitchFamily="50" charset="-127"/>
                    <a:ea typeface="함초롬돋움" panose="020B0604000101010101" pitchFamily="50" charset="-127"/>
                    <a:cs typeface="함초롬돋움" panose="020B0604000101010101" pitchFamily="50" charset="-127"/>
                  </a:rPr>
                  <a:t>L2 norm: the lower the better (vs stroke images)</a:t>
                </a:r>
                <a:endParaRPr lang="en-US" altLang="ko-KR" sz="2000" b="0" dirty="0">
                  <a:solidFill>
                    <a:schemeClr val="accent2"/>
                  </a:solidFill>
                  <a:latin typeface="함초롬돋움" panose="020B0604000101010101" pitchFamily="50" charset="-127"/>
                  <a:ea typeface="함초롬돋움" panose="020B0604000101010101" pitchFamily="50" charset="-127"/>
                  <a:cs typeface="함초롬돋움" panose="020B0604000101010101" pitchFamily="50" charset="-127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ACF47E-0AB8-18F7-C3FB-76A7C86B1D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7880" y="1330960"/>
                <a:ext cx="10556240" cy="1878015"/>
              </a:xfrm>
              <a:prstGeom prst="rect">
                <a:avLst/>
              </a:prstGeom>
              <a:blipFill>
                <a:blip r:embed="rId2"/>
                <a:stretch>
                  <a:fillRect l="-520" b="-487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그림 4">
            <a:extLst>
              <a:ext uri="{FF2B5EF4-FFF2-40B4-BE49-F238E27FC236}">
                <a16:creationId xmlns:a16="http://schemas.microsoft.com/office/drawing/2014/main" id="{6B5E5F0E-FC38-C55E-CD0F-27D0A2941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30104"/>
            <a:ext cx="12192000" cy="342789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F017B48-C389-0C85-F883-EED0DE986D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6297" y="1149274"/>
            <a:ext cx="3360103" cy="178339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25836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424FC46-7E8F-46E0-96EF-0BAB84E503FB}"/>
              </a:ext>
            </a:extLst>
          </p:cNvPr>
          <p:cNvSpPr/>
          <p:nvPr/>
        </p:nvSpPr>
        <p:spPr>
          <a:xfrm>
            <a:off x="0" y="340360"/>
            <a:ext cx="12192000" cy="5994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D9379DB-D313-7C86-FD5C-18AF0D3765E1}"/>
              </a:ext>
            </a:extLst>
          </p:cNvPr>
          <p:cNvSpPr txBox="1">
            <a:spLocks/>
          </p:cNvSpPr>
          <p:nvPr/>
        </p:nvSpPr>
        <p:spPr>
          <a:xfrm>
            <a:off x="970280" y="65773"/>
            <a:ext cx="9438640" cy="874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3200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Method</a:t>
            </a:r>
            <a:endParaRPr lang="ko-KR" altLang="en-US" sz="3200" dirty="0">
              <a:solidFill>
                <a:schemeClr val="bg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ACF47E-0AB8-18F7-C3FB-76A7C86B1D30}"/>
              </a:ext>
            </a:extLst>
          </p:cNvPr>
          <p:cNvSpPr txBox="1"/>
          <p:nvPr/>
        </p:nvSpPr>
        <p:spPr>
          <a:xfrm>
            <a:off x="746760" y="1287783"/>
            <a:ext cx="10556240" cy="493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Algorithm</a:t>
            </a:r>
            <a:endParaRPr lang="ko-KR" altLang="en-US" sz="2000" dirty="0"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F957D3C-B334-B0CE-3FFF-9F8A48E7C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826" y="1945907"/>
            <a:ext cx="8868094" cy="4388853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134E1588-DBED-C307-BA84-F5F8AC2FF360}"/>
              </a:ext>
            </a:extLst>
          </p:cNvPr>
          <p:cNvCxnSpPr/>
          <p:nvPr/>
        </p:nvCxnSpPr>
        <p:spPr>
          <a:xfrm>
            <a:off x="2773680" y="2905760"/>
            <a:ext cx="4348480" cy="0"/>
          </a:xfrm>
          <a:prstGeom prst="line">
            <a:avLst/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282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755</Words>
  <Application>Microsoft Office PowerPoint</Application>
  <PresentationFormat>와이드스크린</PresentationFormat>
  <Paragraphs>168</Paragraphs>
  <Slides>43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43</vt:i4>
      </vt:variant>
    </vt:vector>
  </HeadingPairs>
  <TitlesOfParts>
    <vt:vector size="50" baseType="lpstr">
      <vt:lpstr>HY헤드라인M</vt:lpstr>
      <vt:lpstr>맑은 고딕</vt:lpstr>
      <vt:lpstr>함초롬돋움</vt:lpstr>
      <vt:lpstr>Arial</vt:lpstr>
      <vt:lpstr>Cambria Math</vt:lpstr>
      <vt:lpstr>Wingdings</vt:lpstr>
      <vt:lpstr>Office 테마</vt:lpstr>
      <vt:lpstr>Image Editing</vt:lpstr>
      <vt:lpstr>SDEdit: Guided Image Synthesis and Editing  with Stochastic Differential Equstions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ILVR: Conditioning Method for Denoising  Diffusion Probabilistic Models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RCDM: High Fidelity Visualization of What Your Self-Supervised Representation Knows About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Reading Wikipedia to Answer  Open-Domain Questions </dc:title>
  <dc:creator>미자 김</dc:creator>
  <cp:lastModifiedBy>mija kim</cp:lastModifiedBy>
  <cp:revision>12</cp:revision>
  <dcterms:created xsi:type="dcterms:W3CDTF">2023-09-13T02:20:10Z</dcterms:created>
  <dcterms:modified xsi:type="dcterms:W3CDTF">2024-01-30T07:19:11Z</dcterms:modified>
</cp:coreProperties>
</file>

<file path=docProps/thumbnail.jpeg>
</file>